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6"/>
  </p:handoutMasterIdLst>
  <p:sldIdLst>
    <p:sldId id="259" r:id="rId3"/>
    <p:sldId id="264" r:id="rId4"/>
    <p:sldId id="272" r:id="rId5"/>
    <p:sldId id="256" r:id="rId6"/>
    <p:sldId id="261" r:id="rId7"/>
    <p:sldId id="271" r:id="rId8"/>
    <p:sldId id="267" r:id="rId9"/>
    <p:sldId id="274" r:id="rId10"/>
    <p:sldId id="262" r:id="rId11"/>
    <p:sldId id="268" r:id="rId12"/>
    <p:sldId id="276" r:id="rId13"/>
    <p:sldId id="25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9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77C44-1D80-467D-B1C4-16F4A2E73F2C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5EBF5-6D85-44E6-A0BF-6C14018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76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6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21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6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6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9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5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0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6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E2C6-7058-4FA4-B605-CCAE555AFCBA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ABFF-3F29-4521-A11F-5DA33E108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E2C6-7058-4FA4-B605-CCAE555AF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ABFF-3F29-4521-A11F-5DA33E108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15.wav"/><Relationship Id="rId7" Type="http://schemas.openxmlformats.org/officeDocument/2006/relationships/audio" Target="../media/audio11.wav"/><Relationship Id="rId12" Type="http://schemas.openxmlformats.org/officeDocument/2006/relationships/audio" Target="../media/audio38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audio" Target="../media/audio8.wav"/><Relationship Id="rId5" Type="http://schemas.openxmlformats.org/officeDocument/2006/relationships/audio" Target="../media/audio29.wav"/><Relationship Id="rId10" Type="http://schemas.openxmlformats.org/officeDocument/2006/relationships/audio" Target="../media/audio37.wav"/><Relationship Id="rId4" Type="http://schemas.openxmlformats.org/officeDocument/2006/relationships/audio" Target="../media/audio34.wav"/><Relationship Id="rId9" Type="http://schemas.openxmlformats.org/officeDocument/2006/relationships/audio" Target="../media/audio3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9.wav"/><Relationship Id="rId7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6.wav"/><Relationship Id="rId7" Type="http://schemas.openxmlformats.org/officeDocument/2006/relationships/audio" Target="../media/audio17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19.wav"/><Relationship Id="rId4" Type="http://schemas.openxmlformats.org/officeDocument/2006/relationships/audio" Target="../media/audio3.wav"/><Relationship Id="rId9" Type="http://schemas.openxmlformats.org/officeDocument/2006/relationships/audio" Target="../media/audio1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27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audio" Target="../media/audio3.wav"/><Relationship Id="rId2" Type="http://schemas.openxmlformats.org/officeDocument/2006/relationships/audio" Target="../media/audio18.wav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3.wav"/><Relationship Id="rId11" Type="http://schemas.openxmlformats.org/officeDocument/2006/relationships/audio" Target="../media/audio26.wav"/><Relationship Id="rId5" Type="http://schemas.openxmlformats.org/officeDocument/2006/relationships/audio" Target="../media/audio22.wav"/><Relationship Id="rId15" Type="http://schemas.openxmlformats.org/officeDocument/2006/relationships/image" Target="../media/image2.jpeg"/><Relationship Id="rId10" Type="http://schemas.openxmlformats.org/officeDocument/2006/relationships/audio" Target="../media/audio25.wav"/><Relationship Id="rId4" Type="http://schemas.openxmlformats.org/officeDocument/2006/relationships/audio" Target="../media/audio21.wav"/><Relationship Id="rId9" Type="http://schemas.openxmlformats.org/officeDocument/2006/relationships/audio" Target="../media/audio4.wav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27.wav"/><Relationship Id="rId3" Type="http://schemas.openxmlformats.org/officeDocument/2006/relationships/audio" Target="../media/audio28.wav"/><Relationship Id="rId7" Type="http://schemas.openxmlformats.org/officeDocument/2006/relationships/audio" Target="../media/audio31.wav"/><Relationship Id="rId12" Type="http://schemas.openxmlformats.org/officeDocument/2006/relationships/audio" Target="../media/audio8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11" Type="http://schemas.openxmlformats.org/officeDocument/2006/relationships/audio" Target="../media/audio33.wav"/><Relationship Id="rId5" Type="http://schemas.openxmlformats.org/officeDocument/2006/relationships/audio" Target="../media/audio29.wav"/><Relationship Id="rId10" Type="http://schemas.openxmlformats.org/officeDocument/2006/relationships/audio" Target="../media/audio10.wav"/><Relationship Id="rId4" Type="http://schemas.openxmlformats.org/officeDocument/2006/relationships/audio" Target="../media/audio22.wav"/><Relationship Id="rId9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4038599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GrilledCheese BTN Cn" panose="020B0606060402040206" pitchFamily="34" charset="0"/>
              </a:rPr>
              <a:t>Solving</a:t>
            </a:r>
            <a:br>
              <a:rPr lang="en-US" sz="8000" b="1" dirty="0" smtClean="0">
                <a:solidFill>
                  <a:srgbClr val="FF0000"/>
                </a:solidFill>
                <a:latin typeface="GrilledCheese BTN Cn" panose="020B0606060402040206" pitchFamily="34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GrilledCheese BTN Cn" panose="020B0606060402040206" pitchFamily="34" charset="0"/>
              </a:rPr>
              <a:t>Multi-Step Equations</a:t>
            </a:r>
            <a:endParaRPr lang="en-US" sz="8000" b="1" dirty="0">
              <a:solidFill>
                <a:srgbClr val="FF0000"/>
              </a:solidFill>
              <a:latin typeface="GrilledCheese BTN Cn" panose="020B0606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am-w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227707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12 </a:t>
            </a:r>
            <a:r>
              <a:rPr lang="en-US" sz="5400" b="1" dirty="0" smtClean="0"/>
              <a:t>= 4 X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1066800"/>
            <a:ext cx="2743200" cy="1200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No.</a:t>
            </a:r>
            <a:r>
              <a:rPr lang="en-US" b="1" dirty="0" smtClean="0"/>
              <a:t> </a:t>
            </a:r>
            <a:r>
              <a:rPr lang="en-US" b="1" dirty="0" smtClean="0"/>
              <a:t>1 – Draw the </a:t>
            </a:r>
            <a:r>
              <a:rPr lang="en-US" b="1" u="sng" dirty="0" smtClean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INE</a:t>
            </a:r>
            <a:r>
              <a:rPr lang="en-US" b="1" dirty="0" smtClean="0"/>
              <a:t> down to separate the left hand side (LHS) from the right hand side (RHS).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914400"/>
            <a:ext cx="2057400" cy="646331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No.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2 – 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OX</a:t>
            </a:r>
            <a:r>
              <a:rPr lang="en-US" b="1" dirty="0" smtClean="0">
                <a:solidFill>
                  <a:srgbClr val="7030A0"/>
                </a:solidFill>
              </a:rPr>
              <a:t> in the variable. 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2464475"/>
            <a:ext cx="2667000" cy="1754326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 – Cancel or get rid of the coefficient on the RHS by performing the </a:t>
            </a:r>
            <a:r>
              <a:rPr lang="en-US" b="1" u="sng" cap="all" dirty="0" smtClean="0">
                <a:solidFill>
                  <a:srgbClr val="0070C0"/>
                </a:solidFill>
              </a:rPr>
              <a:t>o</a:t>
            </a:r>
            <a:r>
              <a:rPr lang="en-US" b="1" cap="all" dirty="0" smtClean="0">
                <a:solidFill>
                  <a:srgbClr val="0070C0"/>
                </a:solidFill>
              </a:rPr>
              <a:t>pposite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of the operation that is shown in the original equation.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>
            <a:stCxn id="16" idx="3"/>
          </p:cNvCxnSpPr>
          <p:nvPr/>
        </p:nvCxnSpPr>
        <p:spPr>
          <a:xfrm>
            <a:off x="2819400" y="1666965"/>
            <a:ext cx="1371600" cy="6952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34332" y="4800600"/>
            <a:ext cx="2209800" cy="1354217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No.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5 – Bring down what’s in the box, the </a:t>
            </a:r>
            <a:r>
              <a:rPr lang="en-US" sz="2800" b="1" dirty="0" smtClean="0"/>
              <a:t>=</a:t>
            </a:r>
            <a:r>
              <a:rPr lang="en-US" b="1" dirty="0" smtClean="0">
                <a:solidFill>
                  <a:srgbClr val="00B050"/>
                </a:solidFill>
              </a:rPr>
              <a:t> sign and </a:t>
            </a:r>
            <a:r>
              <a:rPr lang="en-US" b="1" u="sng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OLVE</a:t>
            </a:r>
            <a:r>
              <a:rPr lang="en-US" b="1" dirty="0" smtClean="0">
                <a:solidFill>
                  <a:srgbClr val="00B050"/>
                </a:solidFill>
              </a:rPr>
              <a:t> the equation.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43400" y="2514600"/>
            <a:ext cx="0" cy="158096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29200" y="2362200"/>
            <a:ext cx="609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753100" y="1574800"/>
            <a:ext cx="810260" cy="70227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76600" y="3048000"/>
            <a:ext cx="7620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6" idx="1"/>
            <a:endCxn id="51" idx="3"/>
          </p:cNvCxnSpPr>
          <p:nvPr/>
        </p:nvCxnSpPr>
        <p:spPr>
          <a:xfrm flipH="1">
            <a:off x="5257800" y="3341638"/>
            <a:ext cx="990600" cy="1562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76600" y="2971800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5400" b="1" dirty="0" smtClean="0"/>
              <a:t>4</a:t>
            </a:r>
            <a:endParaRPr lang="en-US" sz="5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71450" y="2895600"/>
            <a:ext cx="2419350" cy="147732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4 – Perform the same operation on the </a:t>
            </a:r>
            <a:r>
              <a:rPr lang="en-US" b="1" u="sng" dirty="0" smtClean="0">
                <a:solidFill>
                  <a:srgbClr val="0070C0"/>
                </a:solidFill>
              </a:rPr>
              <a:t>O</a:t>
            </a:r>
            <a:r>
              <a:rPr lang="en-US" b="1" dirty="0" smtClean="0">
                <a:solidFill>
                  <a:srgbClr val="0070C0"/>
                </a:solidFill>
              </a:rPr>
              <a:t>THER</a:t>
            </a:r>
            <a:r>
              <a:rPr lang="en-US" b="1" dirty="0" smtClean="0">
                <a:solidFill>
                  <a:srgbClr val="FF0000"/>
                </a:solidFill>
              </a:rPr>
              <a:t> side that was done on the RHS to maintain balance.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648200" y="3048000"/>
            <a:ext cx="381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6" idx="3"/>
          </p:cNvCxnSpPr>
          <p:nvPr/>
        </p:nvCxnSpPr>
        <p:spPr>
          <a:xfrm flipV="1">
            <a:off x="2590800" y="3305080"/>
            <a:ext cx="533400" cy="329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419600" y="28956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5400" b="1" dirty="0" smtClean="0"/>
              <a:t>4</a:t>
            </a:r>
            <a:endParaRPr lang="en-US" sz="5400" b="1" dirty="0"/>
          </a:p>
        </p:txBody>
      </p:sp>
      <p:cxnSp>
        <p:nvCxnSpPr>
          <p:cNvPr id="52" name="Straight Arrow Connector 51"/>
          <p:cNvCxnSpPr>
            <a:stCxn id="43" idx="3"/>
          </p:cNvCxnSpPr>
          <p:nvPr/>
        </p:nvCxnSpPr>
        <p:spPr>
          <a:xfrm flipV="1">
            <a:off x="2344132" y="4973106"/>
            <a:ext cx="856268" cy="50460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00400" y="433447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33800" y="433447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=</a:t>
            </a:r>
            <a:endParaRPr lang="en-US" sz="5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200400" y="5334000"/>
            <a:ext cx="5715000" cy="1446550"/>
          </a:xfrm>
          <a:prstGeom prst="rect">
            <a:avLst/>
          </a:prstGeom>
          <a:noFill/>
          <a:ln w="79375" cmpd="tri">
            <a:solidFill>
              <a:srgbClr val="FE72E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X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/>
              <a:t>= </a:t>
            </a:r>
            <a:r>
              <a:rPr lang="en-US" sz="4000" b="1" dirty="0" smtClean="0">
                <a:solidFill>
                  <a:srgbClr val="00B050"/>
                </a:solidFill>
              </a:rPr>
              <a:t>3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2400" b="1" dirty="0" smtClean="0"/>
              <a:t>is the answer from the 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</a:t>
            </a:r>
            <a:r>
              <a:rPr lang="en-US" sz="2400" b="1" dirty="0" smtClean="0"/>
              <a:t>solution step</a:t>
            </a:r>
            <a:r>
              <a:rPr lang="en-US" sz="2400" b="1" dirty="0" smtClean="0"/>
              <a:t>.  </a:t>
            </a:r>
            <a:r>
              <a:rPr lang="en-US" sz="2400" b="1" dirty="0" smtClean="0">
                <a:solidFill>
                  <a:srgbClr val="FF0000"/>
                </a:solidFill>
              </a:rPr>
              <a:t>Now you check it in the original Equation!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endCxn id="58" idx="0"/>
          </p:cNvCxnSpPr>
          <p:nvPr/>
        </p:nvCxnSpPr>
        <p:spPr>
          <a:xfrm flipH="1">
            <a:off x="3619500" y="2559914"/>
            <a:ext cx="38100" cy="17745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48200" y="38641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</a:t>
            </a:r>
            <a:endParaRPr lang="en-US" sz="4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971800" y="81611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E72EA"/>
                </a:solidFill>
              </a:rPr>
              <a:t>Solution Step </a:t>
            </a:r>
            <a:r>
              <a:rPr lang="en-US" sz="3600" b="1" dirty="0" smtClean="0">
                <a:solidFill>
                  <a:srgbClr val="FE72EA"/>
                </a:solidFill>
              </a:rPr>
              <a:t>2</a:t>
            </a:r>
            <a:endParaRPr lang="en-US" sz="3600" b="1" dirty="0">
              <a:solidFill>
                <a:srgbClr val="FE72EA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8600" y="4334470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smtClean="0"/>
              <a:t>X</a:t>
            </a:r>
            <a:endParaRPr lang="en-US" sz="5400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838700" y="2438400"/>
            <a:ext cx="38100" cy="147868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Step 5 – Solve </a:t>
            </a:r>
            <a:r>
              <a:rPr lang="en-US" sz="3600" b="1" dirty="0" smtClean="0">
                <a:solidFill>
                  <a:srgbClr val="0070C0"/>
                </a:solidFill>
              </a:rPr>
              <a:t>using </a:t>
            </a:r>
            <a:r>
              <a:rPr lang="en-US" sz="3600" b="1" u="sng" dirty="0" smtClean="0">
                <a:solidFill>
                  <a:srgbClr val="0070C0"/>
                </a:solidFill>
              </a:rPr>
              <a:t>LBOOS</a:t>
            </a:r>
            <a:r>
              <a:rPr lang="en-US" sz="3600" b="1" dirty="0" smtClean="0">
                <a:solidFill>
                  <a:srgbClr val="0070C0"/>
                </a:solidFill>
              </a:rPr>
              <a:t> &amp; Check Answer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3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Rex Roar-SoundBible.com-3945628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9" presetClass="entr" presetSubtype="0" repeatCount="3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ck_Villain-Peter_De_Lang-14658722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ck quac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8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ig squeal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urkey Gobble-SoundBible.com-333537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unky Inspiratio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9" grpId="0" animBg="1"/>
      <p:bldP spid="26" grpId="0" animBg="1"/>
      <p:bldP spid="43" grpId="0" animBg="1"/>
      <p:bldP spid="12" grpId="0" animBg="1"/>
      <p:bldP spid="27" grpId="0"/>
      <p:bldP spid="46" grpId="0" animBg="1"/>
      <p:bldP spid="51" grpId="0"/>
      <p:bldP spid="58" grpId="0"/>
      <p:bldP spid="60" grpId="0"/>
      <p:bldP spid="28" grpId="0" animBg="1"/>
      <p:bldP spid="30" grpId="0"/>
      <p:bldP spid="35" grpId="0"/>
      <p:bldP spid="3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85800" y="2057400"/>
                <a:ext cx="7848600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/>
                  <a:t>-2 (</a:t>
                </a:r>
                <a:r>
                  <a:rPr lang="en-US" sz="4800" b="1" dirty="0" smtClean="0">
                    <a:solidFill>
                      <a:srgbClr val="558ED5"/>
                    </a:solidFill>
                  </a:rPr>
                  <a:t>4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–</a:t>
                </a:r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</a:t>
                </a:r>
                <a:r>
                  <a:rPr lang="en-US" sz="4800" b="1" dirty="0" smtClean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– </a:t>
                </a:r>
                <a:r>
                  <a:rPr lang="en-US" sz="4800" b="1" dirty="0" smtClean="0">
                    <a:solidFill>
                      <a:srgbClr val="0070C0"/>
                    </a:solidFill>
                  </a:rPr>
                  <a:t>3.75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 </a:t>
                </a:r>
                <a:endParaRPr lang="en-US" sz="4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057400"/>
                <a:ext cx="7848600" cy="1155766"/>
              </a:xfrm>
              <a:prstGeom prst="rect">
                <a:avLst/>
              </a:prstGeom>
              <a:blipFill rotWithShape="1">
                <a:blip r:embed="rId4"/>
                <a:stretch>
                  <a:fillRect l="-3574" r="-7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81000" y="838200"/>
            <a:ext cx="8382000" cy="107721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7030A0"/>
                </a:solidFill>
              </a:rPr>
              <a:t>Plug or substitute </a:t>
            </a:r>
            <a:r>
              <a:rPr lang="en-US" sz="3200" b="1" i="1" dirty="0" smtClean="0">
                <a:solidFill>
                  <a:srgbClr val="00B050"/>
                </a:solidFill>
              </a:rPr>
              <a:t>X</a:t>
            </a:r>
            <a:r>
              <a:rPr lang="en-US" sz="3200" b="1" i="1" dirty="0" smtClean="0"/>
              <a:t> </a:t>
            </a:r>
            <a:r>
              <a:rPr lang="en-US" sz="3200" b="1" i="1" dirty="0" smtClean="0">
                <a:solidFill>
                  <a:srgbClr val="7030A0"/>
                </a:solidFill>
              </a:rPr>
              <a:t>= </a:t>
            </a:r>
            <a:r>
              <a:rPr lang="en-US" sz="3200" b="1" i="1" dirty="0" smtClean="0">
                <a:solidFill>
                  <a:srgbClr val="FF0000"/>
                </a:solidFill>
              </a:rPr>
              <a:t>3</a:t>
            </a:r>
            <a:r>
              <a:rPr lang="en-US" sz="3200" b="1" i="1" dirty="0" smtClean="0">
                <a:solidFill>
                  <a:srgbClr val="7030A0"/>
                </a:solidFill>
              </a:rPr>
              <a:t> into the original equation to check it!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Step 5 – Solve </a:t>
            </a:r>
            <a:r>
              <a:rPr lang="en-US" sz="3600" b="1" dirty="0" smtClean="0">
                <a:solidFill>
                  <a:srgbClr val="0070C0"/>
                </a:solidFill>
              </a:rPr>
              <a:t>using </a:t>
            </a:r>
            <a:r>
              <a:rPr lang="en-US" sz="3600" b="1" u="sng" dirty="0" smtClean="0">
                <a:solidFill>
                  <a:srgbClr val="0070C0"/>
                </a:solidFill>
              </a:rPr>
              <a:t>LBOOS</a:t>
            </a:r>
            <a:r>
              <a:rPr lang="en-US" sz="3600" b="1" dirty="0" smtClean="0">
                <a:solidFill>
                  <a:srgbClr val="0070C0"/>
                </a:solidFill>
              </a:rPr>
              <a:t> &amp; Check Answer</a:t>
            </a:r>
            <a:endParaRPr lang="en-US" sz="36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57200" y="3429000"/>
                <a:ext cx="8763000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/>
                  <a:t>-2 (</a:t>
                </a:r>
                <a:r>
                  <a:rPr lang="en-US" sz="4800" b="1" dirty="0" smtClean="0">
                    <a:solidFill>
                      <a:srgbClr val="558ED5"/>
                    </a:solidFill>
                  </a:rPr>
                  <a:t>4</a:t>
                </a:r>
                <a:r>
                  <a:rPr lang="en-US" sz="4000" b="1" dirty="0" smtClean="0"/>
                  <a:t>•</a:t>
                </a:r>
                <a:r>
                  <a:rPr lang="en-US" sz="4800" b="1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–</a:t>
                </a:r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</a:t>
                </a:r>
                <a:r>
                  <a:rPr lang="en-US" sz="4800" b="1" dirty="0" smtClean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 smtClean="0"/>
                  <a:t> </a:t>
                </a:r>
                <a:r>
                  <a:rPr lang="en-US" sz="4000" b="1" dirty="0"/>
                  <a:t>•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3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– </a:t>
                </a:r>
                <a:r>
                  <a:rPr lang="en-US" sz="4800" b="1" dirty="0" smtClean="0">
                    <a:solidFill>
                      <a:srgbClr val="0070C0"/>
                    </a:solidFill>
                  </a:rPr>
                  <a:t>3.75</a:t>
                </a:r>
                <a:r>
                  <a:rPr lang="en-US" sz="4000" b="1" dirty="0"/>
                  <a:t>•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3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 </a:t>
                </a:r>
                <a:endParaRPr lang="en-US" sz="4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429000"/>
                <a:ext cx="8763000" cy="1155766"/>
              </a:xfrm>
              <a:prstGeom prst="rect">
                <a:avLst/>
              </a:prstGeom>
              <a:blipFill rotWithShape="1">
                <a:blip r:embed="rId5"/>
                <a:stretch>
                  <a:fillRect l="-312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09601" y="4648200"/>
                <a:ext cx="5333999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/>
                  <a:t>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 smtClean="0"/>
                  <a:t> </a:t>
                </a:r>
                <a:r>
                  <a:rPr lang="en-US" sz="4000" b="1" dirty="0"/>
                  <a:t>•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3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– </a:t>
                </a:r>
                <a:r>
                  <a:rPr lang="en-US" sz="4800" b="1" dirty="0" smtClean="0">
                    <a:solidFill>
                      <a:srgbClr val="0070C0"/>
                    </a:solidFill>
                  </a:rPr>
                  <a:t>11.25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 </a:t>
                </a:r>
                <a:endParaRPr lang="en-US" sz="4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4648200"/>
                <a:ext cx="5333999" cy="1155766"/>
              </a:xfrm>
              <a:prstGeom prst="rect">
                <a:avLst/>
              </a:prstGeom>
              <a:blipFill rotWithShape="1">
                <a:blip r:embed="rId6"/>
                <a:stretch>
                  <a:fillRect l="-5143" r="-308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2057400" y="3048000"/>
            <a:ext cx="38100" cy="685800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5244" y="2971800"/>
            <a:ext cx="115078" cy="762000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H="1">
            <a:off x="7848600" y="3124200"/>
            <a:ext cx="762000" cy="457200"/>
          </a:xfrm>
          <a:prstGeom prst="bentConnector3">
            <a:avLst/>
          </a:prstGeom>
          <a:ln w="539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9601" y="5854634"/>
            <a:ext cx="266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.75  </a:t>
            </a:r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.75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Owner\AppData\Local\Microsoft\Windows\Temporary Internet Files\Content.IE5\2U3W9AHU\600px-Red_check.svg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63" y="5794596"/>
            <a:ext cx="771958" cy="7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AppData\Local\Microsoft\Windows\Temporary Internet Files\Content.IE5\DIZ7RP47\large-Smiley-Face-making-Thumbs-Up-0-16636[1]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5183019"/>
            <a:ext cx="1707752" cy="12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19421" y="6015335"/>
            <a:ext cx="221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It checks!  Yay!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7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Rex Roar-SoundBible.com-3945628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7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7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8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8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9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  <p:bldP spid="10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066800"/>
          </a:xfrm>
          <a:ln w="254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YOUR TURN</a:t>
            </a:r>
            <a:r>
              <a:rPr lang="en-US" sz="4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en-US" sz="3200" b="1" dirty="0" smtClean="0">
                <a:solidFill>
                  <a:srgbClr val="0070C0"/>
                </a:solidFill>
              </a:rPr>
              <a:t>Solve the following &amp; check each of your answers: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2514600"/>
            <a:ext cx="9144000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100" b="1" dirty="0" smtClean="0"/>
              <a:t>-3X + 25 + 9.5X = 3X + .5X + 40 </a:t>
            </a:r>
          </a:p>
          <a:p>
            <a:pPr marL="0" indent="0">
              <a:buNone/>
            </a:pPr>
            <a:r>
              <a:rPr lang="en-US" b="1" dirty="0"/>
              <a:t> 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0" y="51816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 smtClean="0"/>
              <a:t>-½(X </a:t>
            </a:r>
            <a:r>
              <a:rPr lang="en-US" sz="4000" b="1" dirty="0" smtClean="0"/>
              <a:t>+ </a:t>
            </a:r>
            <a:r>
              <a:rPr lang="en-US" sz="4000" b="1" dirty="0" smtClean="0"/>
              <a:t>15) </a:t>
            </a:r>
            <a:r>
              <a:rPr lang="en-US" sz="4000" b="1" dirty="0" smtClean="0"/>
              <a:t>+ 2.5X - 12 = </a:t>
            </a:r>
            <a:r>
              <a:rPr lang="en-US" sz="4000" b="1" dirty="0" smtClean="0"/>
              <a:t>3.7 </a:t>
            </a:r>
            <a:r>
              <a:rPr lang="en-US" sz="4000" b="1" dirty="0" smtClean="0"/>
              <a:t>+ </a:t>
            </a:r>
            <a:r>
              <a:rPr lang="en-US" sz="4000" b="1" dirty="0" smtClean="0"/>
              <a:t>4½ </a:t>
            </a:r>
            <a:r>
              <a:rPr lang="en-US" sz="4000" b="1" dirty="0" smtClean="0"/>
              <a:t>X + 24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endParaRPr lang="en-US" b="1" dirty="0" smtClean="0"/>
          </a:p>
          <a:p>
            <a:pPr marL="0" indent="0">
              <a:buFont typeface="Arial" pitchFamily="34" charset="0"/>
              <a:buNone/>
            </a:pP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516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______________________________________________________________________________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7600" y="1701225"/>
            <a:ext cx="1143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No. 1 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4292025"/>
            <a:ext cx="1143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No. 2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5198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066800"/>
          </a:xfrm>
          <a:ln w="2540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Teacher Answer KEY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2514600"/>
            <a:ext cx="9144000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100" b="1" dirty="0" smtClean="0">
                <a:solidFill>
                  <a:srgbClr val="FF0000"/>
                </a:solidFill>
              </a:rPr>
              <a:t>X = 5</a:t>
            </a:r>
            <a:endParaRPr lang="en-US" sz="4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0" y="53340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X = -18.88</a:t>
            </a:r>
            <a:endParaRPr lang="en-US" sz="4000" b="1" dirty="0" smtClean="0">
              <a:solidFill>
                <a:srgbClr val="7030A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b="1" dirty="0" smtClean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516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______________________________________________________________________________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1371600"/>
            <a:ext cx="1143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No. 1 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4292025"/>
            <a:ext cx="1143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No. 2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38869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rilledCheese BTN Cn" panose="020B0606060402040206" pitchFamily="34" charset="0"/>
              </a:rPr>
              <a:t>Multi-Step Equations may require you to:</a:t>
            </a:r>
            <a:endParaRPr lang="en-US" b="1" dirty="0">
              <a:solidFill>
                <a:srgbClr val="FF0000"/>
              </a:solidFill>
              <a:latin typeface="GrilledCheese BTN Cn" panose="020B06060604020402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791200"/>
          </a:xfrm>
        </p:spPr>
        <p:txBody>
          <a:bodyPr>
            <a:noAutofit/>
          </a:bodyPr>
          <a:lstStyle/>
          <a:p>
            <a:pPr marL="9715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00B050"/>
                </a:solidFill>
              </a:rPr>
              <a:t>Use the </a:t>
            </a:r>
            <a:r>
              <a:rPr lang="en-US" sz="2800" b="1" u="sng" dirty="0" smtClean="0">
                <a:solidFill>
                  <a:srgbClr val="00B050"/>
                </a:solidFill>
              </a:rPr>
              <a:t>Distributive Property</a:t>
            </a:r>
            <a:r>
              <a:rPr lang="en-US" sz="2800" b="1" dirty="0" smtClean="0">
                <a:solidFill>
                  <a:srgbClr val="00B050"/>
                </a:solidFill>
              </a:rPr>
              <a:t> to simplify the equation, </a:t>
            </a:r>
            <a:r>
              <a:rPr lang="en-US" sz="2800" b="1" i="1" dirty="0" smtClean="0">
                <a:solidFill>
                  <a:srgbClr val="00B050"/>
                </a:solidFill>
              </a:rPr>
              <a:t>if </a:t>
            </a:r>
            <a:r>
              <a:rPr lang="en-US" sz="2800" b="1" i="1" dirty="0" smtClean="0">
                <a:solidFill>
                  <a:srgbClr val="00B050"/>
                </a:solidFill>
              </a:rPr>
              <a:t>necessary.</a:t>
            </a:r>
            <a:endParaRPr lang="en-US" sz="2800" b="1" i="1" dirty="0" smtClean="0">
              <a:solidFill>
                <a:srgbClr val="00B050"/>
              </a:solidFill>
            </a:endParaRPr>
          </a:p>
          <a:p>
            <a:pPr marL="971550" indent="-514350">
              <a:buFont typeface="+mj-lt"/>
              <a:buAutoNum type="arabicPeriod"/>
              <a:defRPr/>
            </a:pP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Resolve </a:t>
            </a:r>
            <a:r>
              <a:rPr lang="en-US" sz="2800" b="1" i="1" u="sng" dirty="0" smtClean="0">
                <a:solidFill>
                  <a:schemeClr val="accent6">
                    <a:lumMod val="50000"/>
                  </a:schemeClr>
                </a:solidFill>
              </a:rPr>
              <a:t>Fractional Coefficients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, if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necessary.</a:t>
            </a:r>
            <a:endParaRPr lang="en-US" sz="2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685800" indent="-228600">
              <a:buFont typeface="+mj-lt"/>
              <a:buAutoNum type="arabicPeriod"/>
              <a:defRPr/>
            </a:pPr>
            <a:endParaRPr lang="en-US" sz="1100" b="1" dirty="0" smtClean="0">
              <a:solidFill>
                <a:srgbClr val="0000CC"/>
              </a:solidFill>
            </a:endParaRPr>
          </a:p>
          <a:p>
            <a:pPr marL="1033463" indent="-576263">
              <a:buFont typeface="+mj-lt"/>
              <a:buAutoNum type="arabicPeriod"/>
              <a:defRPr/>
            </a:pPr>
            <a:r>
              <a:rPr lang="en-US" sz="2800" b="1" u="sng" dirty="0" smtClean="0">
                <a:solidFill>
                  <a:srgbClr val="7030A0"/>
                </a:solidFill>
              </a:rPr>
              <a:t>Combine Like Terms</a:t>
            </a:r>
            <a:r>
              <a:rPr lang="en-US" sz="2800" b="1" dirty="0" smtClean="0">
                <a:solidFill>
                  <a:srgbClr val="7030A0"/>
                </a:solidFill>
              </a:rPr>
              <a:t> on one or both sides of the equation, </a:t>
            </a:r>
            <a:r>
              <a:rPr lang="en-US" sz="2800" b="1" i="1" dirty="0" smtClean="0">
                <a:solidFill>
                  <a:srgbClr val="7030A0"/>
                </a:solidFill>
              </a:rPr>
              <a:t>if necessary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  <a:endParaRPr lang="en-US" sz="2800" b="1" u="sng" dirty="0" smtClean="0">
              <a:solidFill>
                <a:srgbClr val="7030A0"/>
              </a:solidFill>
            </a:endParaRPr>
          </a:p>
          <a:p>
            <a:pPr marL="685800" indent="-228600">
              <a:buFont typeface="+mj-lt"/>
              <a:buAutoNum type="arabicPeriod"/>
              <a:defRPr/>
            </a:pPr>
            <a:endParaRPr lang="en-US" sz="1100" b="1" u="sng" dirty="0" smtClean="0">
              <a:solidFill>
                <a:srgbClr val="0000CC"/>
              </a:solidFill>
            </a:endParaRPr>
          </a:p>
          <a:p>
            <a:pPr marL="971550" indent="-514350">
              <a:buFont typeface="+mj-lt"/>
              <a:buAutoNum type="arabicPeriod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If </a:t>
            </a:r>
            <a:r>
              <a:rPr lang="en-US" sz="2800" b="1" dirty="0" smtClean="0">
                <a:solidFill>
                  <a:srgbClr val="FF0000"/>
                </a:solidFill>
              </a:rPr>
              <a:t>the variables are on both sides of the equation, </a:t>
            </a:r>
            <a:r>
              <a:rPr lang="en-US" sz="2800" b="1" u="sng" dirty="0" smtClean="0">
                <a:solidFill>
                  <a:srgbClr val="FF0000"/>
                </a:solidFill>
              </a:rPr>
              <a:t>Isolate the Variable</a:t>
            </a:r>
            <a:r>
              <a:rPr lang="en-US" sz="2800" b="1" dirty="0" smtClean="0">
                <a:solidFill>
                  <a:srgbClr val="FF0000"/>
                </a:solidFill>
              </a:rPr>
              <a:t> to only one side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</a:rPr>
              <a:t>by moving the smaller </a:t>
            </a:r>
            <a:r>
              <a:rPr lang="en-US" sz="2800" b="1" i="1" dirty="0" smtClean="0">
                <a:solidFill>
                  <a:srgbClr val="FF0000"/>
                </a:solidFill>
              </a:rPr>
              <a:t>variable.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marL="971550" indent="-514350">
              <a:buFont typeface="+mj-lt"/>
              <a:buAutoNum type="arabicPeriod"/>
              <a:defRPr/>
            </a:pPr>
            <a:endParaRPr lang="en-US" sz="1100" b="1" u="sng" dirty="0">
              <a:solidFill>
                <a:srgbClr val="FF0000"/>
              </a:solidFill>
            </a:endParaRPr>
          </a:p>
          <a:p>
            <a:pPr marL="1033463" indent="-568325">
              <a:buFont typeface="+mj-lt"/>
              <a:buAutoNum type="arabicPeriod"/>
              <a:defRPr/>
            </a:pPr>
            <a:r>
              <a:rPr lang="en-US" sz="2800" b="1" u="sng" dirty="0" smtClean="0">
                <a:solidFill>
                  <a:srgbClr val="0000CC"/>
                </a:solidFill>
              </a:rPr>
              <a:t>Solve</a:t>
            </a:r>
            <a:r>
              <a:rPr lang="en-US" sz="2800" b="1" dirty="0" smtClean="0">
                <a:solidFill>
                  <a:srgbClr val="0000CC"/>
                </a:solidFill>
              </a:rPr>
              <a:t> the </a:t>
            </a:r>
            <a:r>
              <a:rPr lang="en-US" sz="2800" b="1" dirty="0" smtClean="0">
                <a:solidFill>
                  <a:srgbClr val="0000CC"/>
                </a:solidFill>
              </a:rPr>
              <a:t>Equation using LBOOS &amp; </a:t>
            </a:r>
            <a:r>
              <a:rPr lang="en-US" sz="2800" b="1" u="sng" dirty="0" smtClean="0">
                <a:solidFill>
                  <a:srgbClr val="0000CC"/>
                </a:solidFill>
              </a:rPr>
              <a:t>Check</a:t>
            </a:r>
            <a:r>
              <a:rPr lang="en-US" sz="2800" b="1" dirty="0" smtClean="0">
                <a:solidFill>
                  <a:srgbClr val="0000CC"/>
                </a:solidFill>
              </a:rPr>
              <a:t> your answer.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12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eeze-man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tch Ca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tch Ca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tch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mans Laugh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bba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ln w="254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GrilledCheese BTN Cn" panose="020B0606060402040206" pitchFamily="34" charset="0"/>
              </a:rPr>
              <a:t>Multi-Step Equations </a:t>
            </a:r>
            <a:r>
              <a:rPr lang="en-US" b="1" dirty="0" smtClean="0">
                <a:solidFill>
                  <a:srgbClr val="7030A0"/>
                </a:solidFill>
                <a:latin typeface="GrilledCheese BTN Cn" panose="020B0606060402040206" pitchFamily="34" charset="0"/>
              </a:rPr>
              <a:t>– An Example</a:t>
            </a:r>
            <a:endParaRPr lang="en-US" b="1" dirty="0">
              <a:solidFill>
                <a:srgbClr val="7030A0"/>
              </a:solidFill>
              <a:latin typeface="GrilledCheese BTN Cn" panose="020B0606060402040206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81000" y="2971800"/>
                <a:ext cx="8763000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/>
                  <a:t>-2 (</a:t>
                </a:r>
                <a:r>
                  <a:rPr lang="en-US" sz="4800" b="1" dirty="0" smtClean="0">
                    <a:solidFill>
                      <a:srgbClr val="558ED5"/>
                    </a:solidFill>
                  </a:rPr>
                  <a:t>4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–</a:t>
                </a:r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</a:t>
                </a:r>
                <a:r>
                  <a:rPr lang="en-US" sz="4800" b="1" dirty="0" smtClean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– </a:t>
                </a:r>
                <a:r>
                  <a:rPr lang="en-US" sz="4800" b="1" dirty="0" smtClean="0">
                    <a:solidFill>
                      <a:srgbClr val="0070C0"/>
                    </a:solidFill>
                  </a:rPr>
                  <a:t>3.75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 </a:t>
                </a:r>
                <a:endParaRPr lang="en-US" sz="4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971800"/>
                <a:ext cx="8763000" cy="1155766"/>
              </a:xfrm>
              <a:prstGeom prst="rect">
                <a:avLst/>
              </a:prstGeom>
              <a:blipFill rotWithShape="1">
                <a:blip r:embed="rId4"/>
                <a:stretch>
                  <a:fillRect l="-320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59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eeze-man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441"/>
            <a:ext cx="9144000" cy="76944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 Step 1 - Use the Distributive Property</a:t>
            </a:r>
            <a:endParaRPr lang="en-US" sz="44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81000" y="2971800"/>
                <a:ext cx="8763000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/>
                  <a:t>-2 (</a:t>
                </a:r>
                <a:r>
                  <a:rPr lang="en-US" sz="4800" b="1" dirty="0" smtClean="0">
                    <a:solidFill>
                      <a:srgbClr val="558ED5"/>
                    </a:solidFill>
                  </a:rPr>
                  <a:t>4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–</a:t>
                </a:r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</a:t>
                </a:r>
                <a:r>
                  <a:rPr lang="en-US" sz="4800" b="1" dirty="0" smtClean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 smtClean="0"/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– </a:t>
                </a:r>
                <a:r>
                  <a:rPr lang="en-US" sz="4800" b="1" dirty="0" smtClean="0">
                    <a:solidFill>
                      <a:srgbClr val="0070C0"/>
                    </a:solidFill>
                  </a:rPr>
                  <a:t>3.75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 </a:t>
                </a:r>
                <a:endParaRPr lang="en-US" sz="48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971800"/>
                <a:ext cx="8763000" cy="1155766"/>
              </a:xfrm>
              <a:prstGeom prst="rect">
                <a:avLst/>
              </a:prstGeom>
              <a:blipFill rotWithShape="1">
                <a:blip r:embed="rId6"/>
                <a:stretch>
                  <a:fillRect l="-320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/>
          <p:cNvSpPr/>
          <p:nvPr/>
        </p:nvSpPr>
        <p:spPr>
          <a:xfrm>
            <a:off x="762001" y="2286000"/>
            <a:ext cx="685800" cy="992224"/>
          </a:xfrm>
          <a:custGeom>
            <a:avLst/>
            <a:gdLst>
              <a:gd name="connsiteX0" fmla="*/ 0 w 772134"/>
              <a:gd name="connsiteY0" fmla="*/ 830265 h 1026567"/>
              <a:gd name="connsiteX1" fmla="*/ 282804 w 772134"/>
              <a:gd name="connsiteY1" fmla="*/ 707 h 1026567"/>
              <a:gd name="connsiteX2" fmla="*/ 735291 w 772134"/>
              <a:gd name="connsiteY2" fmla="*/ 952814 h 1026567"/>
              <a:gd name="connsiteX3" fmla="*/ 744718 w 772134"/>
              <a:gd name="connsiteY3" fmla="*/ 962241 h 1026567"/>
              <a:gd name="connsiteX4" fmla="*/ 744718 w 772134"/>
              <a:gd name="connsiteY4" fmla="*/ 962241 h 1026567"/>
              <a:gd name="connsiteX5" fmla="*/ 744718 w 772134"/>
              <a:gd name="connsiteY5" fmla="*/ 962241 h 102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34" h="1026567">
                <a:moveTo>
                  <a:pt x="0" y="830265"/>
                </a:moveTo>
                <a:cubicBezTo>
                  <a:pt x="80128" y="405273"/>
                  <a:pt x="160256" y="-19718"/>
                  <a:pt x="282804" y="707"/>
                </a:cubicBezTo>
                <a:cubicBezTo>
                  <a:pt x="405353" y="21132"/>
                  <a:pt x="658305" y="792558"/>
                  <a:pt x="735291" y="952814"/>
                </a:cubicBezTo>
                <a:cubicBezTo>
                  <a:pt x="812277" y="1113070"/>
                  <a:pt x="744718" y="962241"/>
                  <a:pt x="744718" y="962241"/>
                </a:cubicBezTo>
                <a:lnTo>
                  <a:pt x="744718" y="962241"/>
                </a:lnTo>
                <a:lnTo>
                  <a:pt x="744718" y="96224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2000" y="1143000"/>
            <a:ext cx="1981200" cy="2135224"/>
          </a:xfrm>
          <a:custGeom>
            <a:avLst/>
            <a:gdLst>
              <a:gd name="connsiteX0" fmla="*/ 0 w 2064470"/>
              <a:gd name="connsiteY0" fmla="*/ 1753552 h 1838394"/>
              <a:gd name="connsiteX1" fmla="*/ 452486 w 2064470"/>
              <a:gd name="connsiteY1" fmla="*/ 167 h 1838394"/>
              <a:gd name="connsiteX2" fmla="*/ 2064470 w 2064470"/>
              <a:gd name="connsiteY2" fmla="*/ 1838394 h 18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470" h="1838394">
                <a:moveTo>
                  <a:pt x="0" y="1753552"/>
                </a:moveTo>
                <a:cubicBezTo>
                  <a:pt x="54204" y="869789"/>
                  <a:pt x="108408" y="-13973"/>
                  <a:pt x="452486" y="167"/>
                </a:cubicBezTo>
                <a:cubicBezTo>
                  <a:pt x="796564" y="14307"/>
                  <a:pt x="1430517" y="926350"/>
                  <a:pt x="2064470" y="183839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3191763"/>
            <a:ext cx="1295400" cy="1610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85800" y="3048000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0" y="48768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-</a:t>
            </a:r>
            <a:r>
              <a:rPr lang="en-US" sz="4800" b="1" dirty="0" smtClean="0">
                <a:solidFill>
                  <a:srgbClr val="558ED5"/>
                </a:solidFill>
              </a:rPr>
              <a:t>8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0" y="1238071"/>
            <a:ext cx="4114800" cy="1200329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No.</a:t>
            </a:r>
            <a:r>
              <a:rPr lang="en-US" b="1" dirty="0" smtClean="0"/>
              <a:t> </a:t>
            </a:r>
            <a:r>
              <a:rPr lang="en-US" b="1" dirty="0" smtClean="0"/>
              <a:t>1 – Multiply each </a:t>
            </a:r>
            <a:r>
              <a:rPr lang="en-US" b="1" u="sng" dirty="0" smtClean="0">
                <a:solidFill>
                  <a:srgbClr val="0070C0"/>
                </a:solidFill>
              </a:rPr>
              <a:t>coefficient</a:t>
            </a:r>
            <a:r>
              <a:rPr lang="en-US" b="1" dirty="0" smtClean="0"/>
              <a:t> and </a:t>
            </a:r>
            <a:r>
              <a:rPr lang="en-US" b="1" u="sng" dirty="0" smtClean="0">
                <a:solidFill>
                  <a:srgbClr val="7030A0"/>
                </a:solidFill>
              </a:rPr>
              <a:t>constant</a:t>
            </a:r>
            <a:r>
              <a:rPr lang="en-US" b="1" dirty="0" smtClean="0"/>
              <a:t> inside the parentheses by the number outside the parentheses and </a:t>
            </a:r>
            <a:r>
              <a:rPr lang="en-US" b="1" dirty="0" smtClean="0">
                <a:solidFill>
                  <a:srgbClr val="FF0000"/>
                </a:solidFill>
              </a:rPr>
              <a:t>MAKE THE SANTA HAT.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8200" y="6107668"/>
            <a:ext cx="4114800" cy="369332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 – Bring down all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of the other terms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00200" y="3886200"/>
            <a:ext cx="0" cy="90496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828800" y="486787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 + 24</a:t>
            </a:r>
            <a:endParaRPr lang="en-US" sz="48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4708658"/>
                <a:ext cx="2819400" cy="1432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/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 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</a:t>
                </a:r>
                <a:endParaRPr lang="en-US" sz="4800" b="1" dirty="0">
                  <a:solidFill>
                    <a:srgbClr val="7030A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708658"/>
                <a:ext cx="2819400" cy="1432765"/>
              </a:xfrm>
              <a:prstGeom prst="rect">
                <a:avLst/>
              </a:prstGeom>
              <a:blipFill rotWithShape="1">
                <a:blip r:embed="rId7"/>
                <a:stretch>
                  <a:fillRect l="-9957" r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2400" y="5867400"/>
            <a:ext cx="3810000" cy="923330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No.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2 – Remember there is an “invisible multiplication dot” between the number and the parentheses.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990600" y="3543274"/>
            <a:ext cx="114326" cy="1143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38600" y="4191000"/>
            <a:ext cx="0" cy="60016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38800" y="4876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 – </a:t>
            </a:r>
            <a:r>
              <a:rPr lang="en-US" sz="4800" b="1" dirty="0" smtClean="0">
                <a:solidFill>
                  <a:srgbClr val="0070C0"/>
                </a:solidFill>
              </a:rPr>
              <a:t>3.75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95600" y="3886200"/>
            <a:ext cx="0" cy="90496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010400" y="3962400"/>
            <a:ext cx="0" cy="90496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62600" y="3962400"/>
            <a:ext cx="0" cy="90496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52400" y="3733800"/>
            <a:ext cx="895363" cy="2133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1570383" y="1668495"/>
            <a:ext cx="2604052" cy="1452392"/>
          </a:xfrm>
          <a:custGeom>
            <a:avLst/>
            <a:gdLst>
              <a:gd name="connsiteX0" fmla="*/ 2604052 w 2604052"/>
              <a:gd name="connsiteY0" fmla="*/ 120548 h 1452392"/>
              <a:gd name="connsiteX1" fmla="*/ 805069 w 2604052"/>
              <a:gd name="connsiteY1" fmla="*/ 130488 h 1452392"/>
              <a:gd name="connsiteX2" fmla="*/ 0 w 2604052"/>
              <a:gd name="connsiteY2" fmla="*/ 1452392 h 145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052" h="1452392">
                <a:moveTo>
                  <a:pt x="2604052" y="120548"/>
                </a:moveTo>
                <a:cubicBezTo>
                  <a:pt x="1921565" y="14531"/>
                  <a:pt x="1239078" y="-91486"/>
                  <a:pt x="805069" y="130488"/>
                </a:cubicBezTo>
                <a:cubicBezTo>
                  <a:pt x="371060" y="352462"/>
                  <a:pt x="185530" y="902427"/>
                  <a:pt x="0" y="145239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941983" y="1813240"/>
            <a:ext cx="1202634" cy="1387160"/>
          </a:xfrm>
          <a:custGeom>
            <a:avLst/>
            <a:gdLst>
              <a:gd name="connsiteX0" fmla="*/ 1202634 w 1202634"/>
              <a:gd name="connsiteY0" fmla="*/ 15560 h 1387160"/>
              <a:gd name="connsiteX1" fmla="*/ 417443 w 1202634"/>
              <a:gd name="connsiteY1" fmla="*/ 194464 h 1387160"/>
              <a:gd name="connsiteX2" fmla="*/ 0 w 1202634"/>
              <a:gd name="connsiteY2" fmla="*/ 1387160 h 138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34" h="1387160">
                <a:moveTo>
                  <a:pt x="1202634" y="15560"/>
                </a:moveTo>
                <a:cubicBezTo>
                  <a:pt x="910258" y="-9288"/>
                  <a:pt x="617882" y="-34136"/>
                  <a:pt x="417443" y="194464"/>
                </a:cubicBezTo>
                <a:cubicBezTo>
                  <a:pt x="217004" y="423064"/>
                  <a:pt x="108502" y="905112"/>
                  <a:pt x="0" y="138716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rkey Gobble-SoundBible.com-333537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dzilla-Marc-7857584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ry_Sound-Mark_DiAngelo-11018653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11" grpId="0" animBg="1"/>
      <p:bldP spid="13" grpId="0" animBg="1"/>
      <p:bldP spid="14" grpId="0" animBg="1"/>
      <p:bldP spid="15" grpId="0"/>
      <p:bldP spid="19" grpId="0" animBg="1"/>
      <p:bldP spid="26" grpId="0" animBg="1"/>
      <p:bldP spid="38" grpId="0"/>
      <p:bldP spid="3" grpId="0"/>
      <p:bldP spid="17" grpId="0" animBg="1"/>
      <p:bldP spid="18" grpId="0" animBg="1"/>
      <p:bldP spid="22" grpId="0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62000" y="26670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-</a:t>
            </a:r>
            <a:r>
              <a:rPr lang="en-US" sz="4800" b="1" dirty="0" smtClean="0">
                <a:solidFill>
                  <a:srgbClr val="558ED5"/>
                </a:solidFill>
              </a:rPr>
              <a:t>8</a:t>
            </a:r>
            <a:endParaRPr lang="en-US" sz="4800" b="1" dirty="0">
              <a:solidFill>
                <a:srgbClr val="558ED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840938"/>
            <a:ext cx="3657600" cy="923330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1 – Change any fractions to decimals if </a:t>
            </a:r>
            <a:r>
              <a:rPr lang="en-US" b="1" dirty="0" smtClean="0">
                <a:solidFill>
                  <a:srgbClr val="FF0000"/>
                </a:solidFill>
              </a:rPr>
              <a:t>possible (especially if you have other decimals in the problem)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>
            <a:off x="2209800" y="1764268"/>
            <a:ext cx="1295400" cy="10489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14600" y="5943600"/>
            <a:ext cx="4495800" cy="369332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– Bring down all of the other terms.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33600" y="46554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+ 24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95400" y="2667000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0400" y="2438400"/>
                <a:ext cx="6477000" cy="1463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/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00B050"/>
                    </a:solidFill>
                  </a:rPr>
                  <a:t>=</a:t>
                </a:r>
                <a:r>
                  <a:rPr lang="en-US" sz="4800" b="1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</a:rPr>
                  <a:t>12 </a:t>
                </a:r>
                <a:r>
                  <a:rPr lang="en-US" sz="4800" b="1" dirty="0">
                    <a:solidFill>
                      <a:srgbClr val="7030A0"/>
                    </a:solidFill>
                  </a:rPr>
                  <a:t>– </a:t>
                </a:r>
                <a:r>
                  <a:rPr lang="en-US" sz="4800" b="1" dirty="0">
                    <a:solidFill>
                      <a:srgbClr val="0070C0"/>
                    </a:solidFill>
                  </a:rPr>
                  <a:t>3.75</a:t>
                </a:r>
                <a:r>
                  <a:rPr lang="en-US" sz="4800" b="1" dirty="0">
                    <a:solidFill>
                      <a:srgbClr val="00B050"/>
                    </a:solidFill>
                  </a:rPr>
                  <a:t>X</a:t>
                </a:r>
                <a:r>
                  <a:rPr lang="en-US" sz="4800" b="1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438400"/>
                <a:ext cx="6477000" cy="1463542"/>
              </a:xfrm>
              <a:prstGeom prst="rect">
                <a:avLst/>
              </a:prstGeom>
              <a:blipFill rotWithShape="1">
                <a:blip r:embed="rId9"/>
                <a:stretch>
                  <a:fillRect l="-4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81000" y="465540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   -</a:t>
            </a:r>
            <a:r>
              <a:rPr lang="en-US" sz="4800" b="1" dirty="0" smtClean="0">
                <a:solidFill>
                  <a:srgbClr val="558ED5"/>
                </a:solidFill>
              </a:rPr>
              <a:t>8</a:t>
            </a:r>
            <a:endParaRPr lang="en-US" sz="4800" b="1" dirty="0">
              <a:solidFill>
                <a:srgbClr val="558ED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6400" y="4655403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4648200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>
                <a:solidFill>
                  <a:srgbClr val="7030A0"/>
                </a:solidFill>
              </a:rPr>
              <a:t>– </a:t>
            </a:r>
            <a:r>
              <a:rPr lang="en-US" sz="4800" b="1" dirty="0">
                <a:solidFill>
                  <a:srgbClr val="0070C0"/>
                </a:solidFill>
              </a:rPr>
              <a:t>3.75</a:t>
            </a:r>
            <a:r>
              <a:rPr lang="en-US" sz="4800" b="1" dirty="0">
                <a:solidFill>
                  <a:srgbClr val="00B050"/>
                </a:solidFill>
              </a:rPr>
              <a:t>X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752600" y="265807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+ 24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6200000" flipH="1">
            <a:off x="2336633" y="3852422"/>
            <a:ext cx="1041737" cy="3810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067300" y="3695700"/>
            <a:ext cx="1295400" cy="7620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6611898" y="3675102"/>
            <a:ext cx="1178004" cy="6858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-7441"/>
            <a:ext cx="9144000" cy="707886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Step 2 – Resolve Fractional Coefficients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3720548" y="3810001"/>
            <a:ext cx="1066800" cy="7620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2800" y="4655403"/>
            <a:ext cx="196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smtClean="0"/>
              <a:t>+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.25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21" name="Elbow Connector 20"/>
          <p:cNvCxnSpPr/>
          <p:nvPr/>
        </p:nvCxnSpPr>
        <p:spPr>
          <a:xfrm rot="16200000" flipH="1">
            <a:off x="1193632" y="3835569"/>
            <a:ext cx="1041737" cy="3810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05400" y="4648200"/>
            <a:ext cx="167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12 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endParaRPr lang="en-US" sz="48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9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rkey Gobble-SoundBible.com-333537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ry_Sound-Mark_DiAngelo-11018653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rewolf Howl-SoundBible.com-1888553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ror M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ream-w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neeze-man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rewolf Howl-SoundBible.com-1888553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6" grpId="0" animBg="1"/>
      <p:bldP spid="38" grpId="0"/>
      <p:bldP spid="40" grpId="0"/>
      <p:bldP spid="3" grpId="0"/>
      <p:bldP spid="28" grpId="0"/>
      <p:bldP spid="29" grpId="0"/>
      <p:bldP spid="30" grpId="0"/>
      <p:bldP spid="31" grpId="0"/>
      <p:bldP spid="18" grpId="0" animBg="1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00" y="0"/>
            <a:ext cx="4876800" cy="144655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</a:rPr>
              <a:t> Step 3 – Combine Like Terms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26670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-</a:t>
            </a:r>
            <a:r>
              <a:rPr lang="en-US" sz="4800" b="1" dirty="0" smtClean="0">
                <a:solidFill>
                  <a:srgbClr val="558ED5"/>
                </a:solidFill>
              </a:rPr>
              <a:t>8</a:t>
            </a:r>
            <a:endParaRPr lang="en-US" sz="4800" b="1" dirty="0">
              <a:solidFill>
                <a:srgbClr val="558ED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57200"/>
            <a:ext cx="3657600" cy="1292662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No. 1 </a:t>
            </a:r>
            <a:r>
              <a:rPr lang="en-US" b="1" dirty="0" smtClean="0"/>
              <a:t>– Combine only the terms on each side of the equation with the same variable bases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b="1" dirty="0" smtClean="0"/>
              <a:t> the same exponents.  </a:t>
            </a:r>
            <a:r>
              <a:rPr lang="en-US" b="1" dirty="0" smtClean="0">
                <a:solidFill>
                  <a:srgbClr val="0070C0"/>
                </a:solidFill>
              </a:rPr>
              <a:t>What is: </a:t>
            </a:r>
            <a:r>
              <a:rPr lang="en-US" sz="2400" b="1" dirty="0" smtClean="0">
                <a:solidFill>
                  <a:srgbClr val="0070C0"/>
                </a:solidFill>
              </a:rPr>
              <a:t>-8</a:t>
            </a:r>
            <a:r>
              <a:rPr lang="en-US" sz="2400" b="1" dirty="0" smtClean="0">
                <a:solidFill>
                  <a:srgbClr val="00B050"/>
                </a:solidFill>
              </a:rPr>
              <a:t>X</a:t>
            </a:r>
            <a:r>
              <a:rPr lang="en-US" sz="2400" b="1" dirty="0" smtClean="0">
                <a:solidFill>
                  <a:srgbClr val="0070C0"/>
                </a:solidFill>
              </a:rPr>
              <a:t> + </a:t>
            </a:r>
            <a:r>
              <a:rPr lang="en-US" sz="2400" b="1" dirty="0" smtClean="0">
                <a:solidFill>
                  <a:srgbClr val="0070C0"/>
                </a:solidFill>
              </a:rPr>
              <a:t>.25</a:t>
            </a:r>
            <a:r>
              <a:rPr lang="en-US" sz="2400" b="1" dirty="0" smtClean="0">
                <a:solidFill>
                  <a:srgbClr val="00B050"/>
                </a:solidFill>
              </a:rPr>
              <a:t>X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1714500" y="1749862"/>
            <a:ext cx="419100" cy="8409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2"/>
          </p:cNvCxnSpPr>
          <p:nvPr/>
        </p:nvCxnSpPr>
        <p:spPr>
          <a:xfrm>
            <a:off x="2133600" y="1749862"/>
            <a:ext cx="1447800" cy="8409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400" y="5943600"/>
            <a:ext cx="4495800" cy="369332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– Bring down all of the other terms.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33600" y="45792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+ 24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95400" y="2667000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6670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12 </a:t>
            </a:r>
            <a:r>
              <a:rPr lang="en-US" sz="4800" b="1" dirty="0">
                <a:solidFill>
                  <a:srgbClr val="7030A0"/>
                </a:solidFill>
              </a:rPr>
              <a:t>– </a:t>
            </a:r>
            <a:r>
              <a:rPr lang="en-US" sz="4800" b="1" dirty="0">
                <a:solidFill>
                  <a:srgbClr val="0070C0"/>
                </a:solidFill>
              </a:rPr>
              <a:t>3.75</a:t>
            </a:r>
            <a:r>
              <a:rPr lang="en-US" sz="4800" b="1" dirty="0">
                <a:solidFill>
                  <a:srgbClr val="00B050"/>
                </a:solidFill>
              </a:rPr>
              <a:t>X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1000" y="457920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-</a:t>
            </a:r>
            <a:r>
              <a:rPr lang="en-US" sz="4800" b="1" dirty="0">
                <a:solidFill>
                  <a:srgbClr val="558ED5"/>
                </a:solidFill>
              </a:rPr>
              <a:t>7</a:t>
            </a:r>
            <a:r>
              <a:rPr lang="en-US" sz="4800" b="1" dirty="0" smtClean="0">
                <a:solidFill>
                  <a:srgbClr val="558ED5"/>
                </a:solidFill>
              </a:rPr>
              <a:t>.75</a:t>
            </a:r>
            <a:endParaRPr lang="en-US" sz="4800" b="1" dirty="0">
              <a:solidFill>
                <a:srgbClr val="558ED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6400" y="4579203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9000" y="4572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12 </a:t>
            </a:r>
            <a:r>
              <a:rPr lang="en-US" sz="4800" b="1" dirty="0">
                <a:solidFill>
                  <a:srgbClr val="7030A0"/>
                </a:solidFill>
              </a:rPr>
              <a:t>– </a:t>
            </a:r>
            <a:r>
              <a:rPr lang="en-US" sz="4800" b="1" dirty="0">
                <a:solidFill>
                  <a:srgbClr val="0070C0"/>
                </a:solidFill>
              </a:rPr>
              <a:t>3.75</a:t>
            </a:r>
            <a:r>
              <a:rPr lang="en-US" sz="4800" b="1" dirty="0">
                <a:solidFill>
                  <a:srgbClr val="00B050"/>
                </a:solidFill>
              </a:rPr>
              <a:t>X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2600" y="265807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+ 24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6200000" flipH="1">
            <a:off x="2336633" y="3852422"/>
            <a:ext cx="1041737" cy="3810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>
            <a:off x="4419600" y="3429000"/>
            <a:ext cx="1066800" cy="10668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>
            <a:off x="5887998" y="3484602"/>
            <a:ext cx="1101804" cy="990600"/>
          </a:xfrm>
          <a:prstGeom prst="bentConnector3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86100" y="2671227"/>
            <a:ext cx="16383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+.</a:t>
            </a:r>
            <a:r>
              <a:rPr lang="en-US" sz="4800" b="1" dirty="0" smtClean="0">
                <a:solidFill>
                  <a:srgbClr val="0070C0"/>
                </a:solidFill>
              </a:rPr>
              <a:t>25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 smtClean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25146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38200" y="2658070"/>
            <a:ext cx="1181100" cy="847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048000" y="2671227"/>
            <a:ext cx="1676400" cy="851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 Howling At Moon-SoundBible.com-13698768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ary_Sound-Mark_DiAngelo-11018653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ror M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9" grpId="0" animBg="1"/>
      <p:bldP spid="26" grpId="0" animBg="1"/>
      <p:bldP spid="38" grpId="0"/>
      <p:bldP spid="40" grpId="0"/>
      <p:bldP spid="3" grpId="0"/>
      <p:bldP spid="28" grpId="0"/>
      <p:bldP spid="29" grpId="0"/>
      <p:bldP spid="30" grpId="0"/>
      <p:bldP spid="31" grpId="0"/>
      <p:bldP spid="2" grpId="0" animBg="1"/>
      <p:bldP spid="1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 Step 4 – Isolate Variables to One Side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961072"/>
            <a:ext cx="3581400" cy="1477328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No. </a:t>
            </a:r>
            <a:r>
              <a:rPr lang="en-US" b="1" dirty="0" smtClean="0">
                <a:solidFill>
                  <a:srgbClr val="7030A0"/>
                </a:solidFill>
              </a:rPr>
              <a:t>1 </a:t>
            </a:r>
            <a:r>
              <a:rPr lang="en-US" b="1" dirty="0" smtClean="0">
                <a:solidFill>
                  <a:srgbClr val="7030A0"/>
                </a:solidFill>
              </a:rPr>
              <a:t>– Isolate the variable to one side of the equation by moving the smaller one to the opposite side by performing the opposite </a:t>
            </a:r>
            <a:r>
              <a:rPr lang="en-US" b="1" dirty="0" smtClean="0">
                <a:solidFill>
                  <a:srgbClr val="7030A0"/>
                </a:solidFill>
              </a:rPr>
              <a:t>of the operation </a:t>
            </a:r>
            <a:r>
              <a:rPr lang="en-US" b="1" dirty="0" smtClean="0">
                <a:solidFill>
                  <a:srgbClr val="7030A0"/>
                </a:solidFill>
              </a:rPr>
              <a:t>that is shown.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>
            <a:off x="1943100" y="2438400"/>
            <a:ext cx="1143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74369" y="6059269"/>
            <a:ext cx="7179031" cy="400110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3 – Now simplify the Equation and bring down all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other terms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7000" y="29718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+ 24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297900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-</a:t>
            </a:r>
            <a:r>
              <a:rPr lang="en-US" sz="4800" b="1" dirty="0">
                <a:solidFill>
                  <a:srgbClr val="0070C0"/>
                </a:solidFill>
              </a:rPr>
              <a:t>7</a:t>
            </a:r>
            <a:r>
              <a:rPr lang="en-US" sz="4800" b="1" dirty="0" smtClean="0">
                <a:solidFill>
                  <a:srgbClr val="0070C0"/>
                </a:solidFill>
              </a:rPr>
              <a:t>.75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9800" y="2971800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297180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12 </a:t>
            </a:r>
            <a:r>
              <a:rPr lang="en-US" sz="4800" b="1" dirty="0">
                <a:solidFill>
                  <a:srgbClr val="7030A0"/>
                </a:solidFill>
              </a:rPr>
              <a:t>– </a:t>
            </a:r>
            <a:r>
              <a:rPr lang="en-US" sz="4800" b="1" dirty="0">
                <a:solidFill>
                  <a:srgbClr val="0070C0"/>
                </a:solidFill>
              </a:rPr>
              <a:t>3.75</a:t>
            </a:r>
            <a:r>
              <a:rPr lang="en-US" sz="4800" b="1" dirty="0">
                <a:solidFill>
                  <a:srgbClr val="00B050"/>
                </a:solidFill>
              </a:rPr>
              <a:t>X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57800" y="3692604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0070C0"/>
                </a:solidFill>
              </a:rPr>
              <a:t>+ 7.75</a:t>
            </a:r>
            <a:r>
              <a:rPr lang="en-US" sz="4800" b="1" u="sng" dirty="0" smtClean="0">
                <a:solidFill>
                  <a:srgbClr val="00B050"/>
                </a:solidFill>
              </a:rPr>
              <a:t>X</a:t>
            </a:r>
            <a:r>
              <a:rPr lang="en-US" sz="4800" b="1" u="sng" dirty="0" smtClean="0">
                <a:solidFill>
                  <a:srgbClr val="7030A0"/>
                </a:solidFill>
              </a:rPr>
              <a:t> </a:t>
            </a:r>
            <a:endParaRPr lang="en-US" sz="4800" b="1" u="sng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1066800"/>
            <a:ext cx="3581400" cy="70788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No. </a:t>
            </a:r>
            <a:r>
              <a:rPr lang="en-US" sz="2000" b="1" dirty="0" smtClean="0">
                <a:solidFill>
                  <a:srgbClr val="FF0000"/>
                </a:solidFill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</a:rPr>
              <a:t>– Whatever you do to one side, </a:t>
            </a:r>
            <a:r>
              <a:rPr lang="en-US" sz="2000" b="1" dirty="0" smtClean="0">
                <a:solidFill>
                  <a:srgbClr val="FF0000"/>
                </a:solidFill>
              </a:rPr>
              <a:t>you must do </a:t>
            </a:r>
            <a:r>
              <a:rPr lang="en-US" sz="2000" b="1" dirty="0" smtClean="0">
                <a:solidFill>
                  <a:srgbClr val="FF0000"/>
                </a:solidFill>
              </a:rPr>
              <a:t>to the other.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" y="3657600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0070C0"/>
                </a:solidFill>
              </a:rPr>
              <a:t>+ 7.75</a:t>
            </a:r>
            <a:r>
              <a:rPr lang="en-US" sz="4800" b="1" u="sng" dirty="0" smtClean="0">
                <a:solidFill>
                  <a:srgbClr val="00B050"/>
                </a:solidFill>
              </a:rPr>
              <a:t>X</a:t>
            </a:r>
            <a:r>
              <a:rPr lang="en-US" sz="4800" b="1" u="sng" dirty="0" smtClean="0">
                <a:solidFill>
                  <a:srgbClr val="7030A0"/>
                </a:solidFill>
              </a:rPr>
              <a:t> </a:t>
            </a:r>
            <a:endParaRPr lang="en-US" sz="4800" b="1" u="sng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4765596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48400" y="3124200"/>
            <a:ext cx="0" cy="1676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828800" y="3124200"/>
            <a:ext cx="0" cy="1676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10200" y="4724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+ 4</a:t>
            </a:r>
            <a:r>
              <a:rPr lang="en-US" sz="4800" b="1" dirty="0" smtClean="0">
                <a:solidFill>
                  <a:srgbClr val="00B050"/>
                </a:solidFill>
              </a:rPr>
              <a:t>X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95598" y="4731603"/>
            <a:ext cx="1371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24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6200" y="4724400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=</a:t>
            </a:r>
            <a:r>
              <a:rPr lang="en-US" sz="4800" b="1" dirty="0" smtClean="0">
                <a:solidFill>
                  <a:srgbClr val="92D05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12 </a:t>
            </a:r>
            <a:endParaRPr lang="en-US" sz="48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657600" y="3886200"/>
            <a:ext cx="0" cy="904964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76800" y="3886200"/>
            <a:ext cx="0" cy="904964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974368" y="2958525"/>
            <a:ext cx="1921231" cy="851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0" idx="2"/>
          </p:cNvCxnSpPr>
          <p:nvPr/>
        </p:nvCxnSpPr>
        <p:spPr>
          <a:xfrm flipH="1">
            <a:off x="6477000" y="1774686"/>
            <a:ext cx="723900" cy="12043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58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ck_Villain-Peter_De_Lang-14658722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iacal Witches Laugh-SoundBible.com-2621275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tch Ca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tch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omans Laugh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aptor Call-SoundBible.com-8586578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 Rex Roar-SoundBible.com-3945628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l2_Rebel-Ragdoll485-5739313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6" grpId="0" animBg="1"/>
      <p:bldP spid="38" grpId="0"/>
      <p:bldP spid="28" grpId="0"/>
      <p:bldP spid="29" grpId="0"/>
      <p:bldP spid="30" grpId="0"/>
      <p:bldP spid="18" grpId="0"/>
      <p:bldP spid="20" grpId="0" animBg="1"/>
      <p:bldP spid="22" grpId="0"/>
      <p:bldP spid="12" grpId="0"/>
      <p:bldP spid="33" grpId="0"/>
      <p:bldP spid="34" grpId="0"/>
      <p:bldP spid="35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954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</a:rPr>
              <a:t>L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828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Larry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2098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4BACC6">
                    <a:lumMod val="50000"/>
                  </a:srgbClr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27432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ACC6">
                    <a:lumMod val="50000"/>
                  </a:srgbClr>
                </a:solidFill>
              </a:rPr>
              <a:t>Brought an</a:t>
            </a:r>
            <a:endParaRPr lang="en-US" sz="2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29718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</a:rPr>
              <a:t>O</a:t>
            </a:r>
            <a:endParaRPr lang="en-US" sz="8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4860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Ornery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381125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O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3242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Owl to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46482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prstClr val="black"/>
                </a:solidFill>
              </a:rPr>
              <a:t>S</a:t>
            </a:r>
            <a:endParaRPr lang="en-US" sz="88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51624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School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1840468"/>
            <a:ext cx="4495800" cy="461665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Draw the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u="sng" dirty="0" smtClean="0">
                <a:solidFill>
                  <a:srgbClr val="0070C0"/>
                </a:solidFill>
              </a:rPr>
              <a:t>L</a:t>
            </a:r>
            <a:r>
              <a:rPr lang="en-US" b="1" dirty="0" smtClean="0">
                <a:solidFill>
                  <a:srgbClr val="0070C0"/>
                </a:solidFill>
              </a:rPr>
              <a:t>ine between the LHS and the RHS.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2743200"/>
            <a:ext cx="6002089" cy="461665"/>
          </a:xfrm>
          <a:prstGeom prst="rect">
            <a:avLst/>
          </a:prstGeom>
          <a:noFill/>
          <a:ln w="158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4BACC6">
                    <a:lumMod val="50000"/>
                  </a:srgbClr>
                </a:solidFill>
              </a:rPr>
              <a:t>B</a:t>
            </a:r>
            <a:r>
              <a:rPr lang="en-US" sz="1700" b="1" dirty="0" smtClean="0">
                <a:solidFill>
                  <a:srgbClr val="4BACC6">
                    <a:lumMod val="50000"/>
                  </a:srgbClr>
                </a:solidFill>
              </a:rPr>
              <a:t>ox the Variable (1-Step) &amp; everything connected to it (2-Step).</a:t>
            </a:r>
            <a:endParaRPr lang="en-US" sz="17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3516868"/>
            <a:ext cx="3276600" cy="461665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Do the </a:t>
            </a:r>
            <a:r>
              <a:rPr lang="en-US" sz="2400" b="1" u="sng" dirty="0" smtClean="0">
                <a:solidFill>
                  <a:srgbClr val="7030A0"/>
                </a:solidFill>
              </a:rPr>
              <a:t>O</a:t>
            </a:r>
            <a:r>
              <a:rPr lang="en-US" b="1" dirty="0" smtClean="0">
                <a:solidFill>
                  <a:srgbClr val="7030A0"/>
                </a:solidFill>
              </a:rPr>
              <a:t>pposite Operation.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355068"/>
            <a:ext cx="4229100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What is done to one side, do to the </a:t>
            </a:r>
            <a:r>
              <a:rPr lang="en-US" sz="2400" b="1" u="sng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ther.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05300" y="5193268"/>
            <a:ext cx="2095500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 smtClean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olve the equation.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" name="Picture 2" descr="http://4.bp.blogspot.com/_Avtt0o7q5_4/TRzm1drEePI/AAAAAAAAE2g/Z0hWZyGIOCA/s1600/elbow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780" r="7362" b="7564"/>
          <a:stretch/>
        </p:blipFill>
        <p:spPr bwMode="auto">
          <a:xfrm>
            <a:off x="6781800" y="838200"/>
            <a:ext cx="2192089" cy="17786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0792" y="1066800"/>
            <a:ext cx="160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Left Hand Side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657600" y="1225911"/>
            <a:ext cx="1142700" cy="682402"/>
          </a:xfrm>
          <a:custGeom>
            <a:avLst/>
            <a:gdLst>
              <a:gd name="connsiteX0" fmla="*/ 0 w 1142700"/>
              <a:gd name="connsiteY0" fmla="*/ 46298 h 682402"/>
              <a:gd name="connsiteX1" fmla="*/ 1083365 w 1142700"/>
              <a:gd name="connsiteY1" fmla="*/ 66176 h 682402"/>
              <a:gd name="connsiteX2" fmla="*/ 904461 w 1142700"/>
              <a:gd name="connsiteY2" fmla="*/ 682402 h 68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700" h="682402">
                <a:moveTo>
                  <a:pt x="0" y="46298"/>
                </a:moveTo>
                <a:cubicBezTo>
                  <a:pt x="466311" y="3228"/>
                  <a:pt x="932622" y="-39841"/>
                  <a:pt x="1083365" y="66176"/>
                </a:cubicBezTo>
                <a:cubicBezTo>
                  <a:pt x="1234108" y="172193"/>
                  <a:pt x="1069284" y="427297"/>
                  <a:pt x="904461" y="68240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84986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Right Hand Side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4513" y="908153"/>
            <a:ext cx="596348" cy="1010099"/>
          </a:xfrm>
          <a:custGeom>
            <a:avLst/>
            <a:gdLst>
              <a:gd name="connsiteX0" fmla="*/ 0 w 596348"/>
              <a:gd name="connsiteY0" fmla="*/ 95699 h 1010099"/>
              <a:gd name="connsiteX1" fmla="*/ 596348 w 596348"/>
              <a:gd name="connsiteY1" fmla="*/ 85760 h 1010099"/>
              <a:gd name="connsiteX2" fmla="*/ 0 w 596348"/>
              <a:gd name="connsiteY2" fmla="*/ 1010099 h 101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348" h="1010099">
                <a:moveTo>
                  <a:pt x="0" y="95699"/>
                </a:moveTo>
                <a:cubicBezTo>
                  <a:pt x="298174" y="14529"/>
                  <a:pt x="596348" y="-66640"/>
                  <a:pt x="596348" y="85760"/>
                </a:cubicBezTo>
                <a:cubicBezTo>
                  <a:pt x="596348" y="238160"/>
                  <a:pt x="298174" y="624129"/>
                  <a:pt x="0" y="1010099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C:\Users\Owner\AppData\Local\Microsoft\Windows\Temporary Internet Files\Content.IE5\2U3W9AHU\tawny-owl[1]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/>
        </p:blipFill>
        <p:spPr bwMode="auto">
          <a:xfrm>
            <a:off x="0" y="4979504"/>
            <a:ext cx="1752600" cy="18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Step 5 – Solve </a:t>
            </a:r>
            <a:r>
              <a:rPr lang="en-US" sz="3600" b="1" dirty="0" smtClean="0">
                <a:solidFill>
                  <a:srgbClr val="0070C0"/>
                </a:solidFill>
              </a:rPr>
              <a:t>using </a:t>
            </a:r>
            <a:r>
              <a:rPr lang="en-US" sz="3600" b="1" u="sng" dirty="0" smtClean="0">
                <a:solidFill>
                  <a:srgbClr val="0070C0"/>
                </a:solidFill>
              </a:rPr>
              <a:t>LBOOS</a:t>
            </a:r>
            <a:r>
              <a:rPr lang="en-US" sz="3600" b="1" dirty="0" smtClean="0">
                <a:solidFill>
                  <a:srgbClr val="0070C0"/>
                </a:solidFill>
              </a:rPr>
              <a:t> &amp; Check Answer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2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Rex Roar-SoundBible.com-3945628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tten 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56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5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ies of P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50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50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tch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hostly W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tch Ca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ilet-fl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neeze-man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3" grpId="0"/>
      <p:bldP spid="21" grpId="0" animBg="1"/>
      <p:bldP spid="22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Step 5 – Solve </a:t>
            </a:r>
            <a:r>
              <a:rPr lang="en-US" sz="3600" b="1" dirty="0" smtClean="0">
                <a:solidFill>
                  <a:srgbClr val="0070C0"/>
                </a:solidFill>
              </a:rPr>
              <a:t>using </a:t>
            </a:r>
            <a:r>
              <a:rPr lang="en-US" sz="3600" b="1" u="sng" dirty="0" smtClean="0">
                <a:solidFill>
                  <a:srgbClr val="0070C0"/>
                </a:solidFill>
              </a:rPr>
              <a:t>LBOOS</a:t>
            </a:r>
            <a:r>
              <a:rPr lang="en-US" sz="3600" b="1" dirty="0" smtClean="0">
                <a:solidFill>
                  <a:srgbClr val="0070C0"/>
                </a:solidFill>
              </a:rPr>
              <a:t> &amp; Check Answer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536" y="838200"/>
            <a:ext cx="2935664" cy="1200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No.</a:t>
            </a:r>
            <a:r>
              <a:rPr lang="en-US" b="1" dirty="0" smtClean="0"/>
              <a:t> </a:t>
            </a:r>
            <a:r>
              <a:rPr lang="en-US" b="1" dirty="0" smtClean="0"/>
              <a:t>1 – Draw the </a:t>
            </a:r>
            <a:r>
              <a:rPr lang="en-US" b="1" u="sng" dirty="0" smtClean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INE</a:t>
            </a:r>
            <a:r>
              <a:rPr lang="en-US" b="1" dirty="0" smtClean="0"/>
              <a:t> down to separate the left hand side (LHS) from the right hand side (RHS).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685800"/>
            <a:ext cx="2057400" cy="1200329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No. </a:t>
            </a:r>
            <a:r>
              <a:rPr lang="en-US" b="1" dirty="0" smtClean="0">
                <a:solidFill>
                  <a:srgbClr val="7030A0"/>
                </a:solidFill>
              </a:rPr>
              <a:t>2 </a:t>
            </a:r>
            <a:r>
              <a:rPr lang="en-US" b="1" dirty="0" smtClean="0">
                <a:solidFill>
                  <a:srgbClr val="7030A0"/>
                </a:solidFill>
              </a:rPr>
              <a:t>– 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OX</a:t>
            </a:r>
            <a:r>
              <a:rPr lang="en-US" b="1" dirty="0" smtClean="0">
                <a:solidFill>
                  <a:srgbClr val="7030A0"/>
                </a:solidFill>
              </a:rPr>
              <a:t> in the variable and the coefficient &amp; sign connected with it. 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2831" y="2843986"/>
            <a:ext cx="1868769" cy="2185214"/>
          </a:xfrm>
          <a:prstGeom prst="rect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No.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3 – Remove or cancel the number on the RHS by performing the </a:t>
            </a:r>
            <a:r>
              <a:rPr lang="en-US" sz="1700" b="1" u="sng" cap="all" dirty="0" smtClean="0">
                <a:solidFill>
                  <a:srgbClr val="0070C0"/>
                </a:solidFill>
              </a:rPr>
              <a:t>o</a:t>
            </a:r>
            <a:r>
              <a:rPr lang="en-US" sz="1700" b="1" cap="all" dirty="0" smtClean="0">
                <a:solidFill>
                  <a:srgbClr val="0070C0"/>
                </a:solidFill>
              </a:rPr>
              <a:t>pposite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 of the operation that is shown in the original equation.</a:t>
            </a:r>
            <a:endParaRPr lang="en-US" sz="1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7231" y="4648200"/>
            <a:ext cx="1640169" cy="1631216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No.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5 – Bring down what’s in the box, the </a:t>
            </a:r>
            <a:r>
              <a:rPr lang="en-US" sz="2800" b="1" dirty="0" smtClean="0"/>
              <a:t>=</a:t>
            </a:r>
            <a:r>
              <a:rPr lang="en-US" b="1" dirty="0" smtClean="0">
                <a:solidFill>
                  <a:srgbClr val="00B050"/>
                </a:solidFill>
              </a:rPr>
              <a:t> sign and the LHS number.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91000" y="1905000"/>
            <a:ext cx="0" cy="2514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95800" y="418207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</a:rPr>
              <a:t>4X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00" y="2561272"/>
            <a:ext cx="2362200" cy="147732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4 – Perform the same operation on the </a:t>
            </a:r>
            <a:r>
              <a:rPr lang="en-US" b="1" u="sng" dirty="0" smtClean="0">
                <a:solidFill>
                  <a:srgbClr val="0070C0"/>
                </a:solidFill>
              </a:rPr>
              <a:t>O</a:t>
            </a:r>
            <a:r>
              <a:rPr lang="en-US" b="1" dirty="0" smtClean="0">
                <a:solidFill>
                  <a:srgbClr val="0070C0"/>
                </a:solidFill>
              </a:rPr>
              <a:t>THER</a:t>
            </a:r>
            <a:r>
              <a:rPr lang="en-US" b="1" dirty="0" smtClean="0">
                <a:solidFill>
                  <a:srgbClr val="FF0000"/>
                </a:solidFill>
              </a:rPr>
              <a:t> side that was done on the RHS to maintain balance.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24200" y="418207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12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981200"/>
            <a:ext cx="5827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           24 =  </a:t>
            </a:r>
            <a:r>
              <a:rPr lang="en-US" sz="5400" b="1" dirty="0" smtClean="0">
                <a:solidFill>
                  <a:srgbClr val="FF0000"/>
                </a:solidFill>
              </a:rPr>
              <a:t>12 </a:t>
            </a:r>
            <a:r>
              <a:rPr lang="en-US" sz="5400" b="1" dirty="0" smtClean="0">
                <a:solidFill>
                  <a:srgbClr val="00B050"/>
                </a:solidFill>
              </a:rPr>
              <a:t>+ 4X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67350" y="2133600"/>
            <a:ext cx="1466850" cy="685800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22831" y="1906007"/>
            <a:ext cx="960995" cy="379993"/>
          </a:xfrm>
          <a:prstGeom prst="straightConnector1">
            <a:avLst/>
          </a:prstGeom>
          <a:ln w="349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3"/>
            <a:endCxn id="2" idx="0"/>
          </p:cNvCxnSpPr>
          <p:nvPr/>
        </p:nvCxnSpPr>
        <p:spPr>
          <a:xfrm>
            <a:off x="3124200" y="1438365"/>
            <a:ext cx="1008668" cy="54283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0" y="26670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400" b="1" u="sng" dirty="0" smtClean="0">
                <a:solidFill>
                  <a:schemeClr val="accent6">
                    <a:lumMod val="75000"/>
                  </a:schemeClr>
                </a:solidFill>
              </a:rPr>
              <a:t>- 12</a:t>
            </a:r>
            <a:endParaRPr lang="en-US" sz="5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7200" y="265807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- 12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419350" y="3166765"/>
            <a:ext cx="400050" cy="14541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76800" y="3352800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418207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=</a:t>
            </a:r>
            <a:endParaRPr lang="en-US" sz="5400" b="1" dirty="0"/>
          </a:p>
        </p:txBody>
      </p:sp>
      <p:cxnSp>
        <p:nvCxnSpPr>
          <p:cNvPr id="44" name="Straight Arrow Connector 43"/>
          <p:cNvCxnSpPr>
            <a:stCxn id="26" idx="1"/>
          </p:cNvCxnSpPr>
          <p:nvPr/>
        </p:nvCxnSpPr>
        <p:spPr>
          <a:xfrm flipH="1" flipV="1">
            <a:off x="5467350" y="3128665"/>
            <a:ext cx="1655481" cy="807928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800" y="7620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E72EA"/>
                </a:solidFill>
              </a:rPr>
              <a:t>Solution Step 1</a:t>
            </a:r>
            <a:endParaRPr lang="en-US" sz="4000" b="1" dirty="0">
              <a:solidFill>
                <a:srgbClr val="FE72E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5367516"/>
            <a:ext cx="6172200" cy="1261884"/>
          </a:xfrm>
          <a:prstGeom prst="rect">
            <a:avLst/>
          </a:prstGeom>
          <a:noFill/>
          <a:ln w="79375" cmpd="tri">
            <a:solidFill>
              <a:srgbClr val="FE72E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12 = 4X</a:t>
            </a:r>
            <a:endParaRPr lang="en-US" sz="4800" b="1" dirty="0" smtClean="0"/>
          </a:p>
          <a:p>
            <a:pPr algn="ctr"/>
            <a:r>
              <a:rPr lang="en-US" sz="2800" b="1" dirty="0" smtClean="0"/>
              <a:t>is the answer from the 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</a:t>
            </a:r>
            <a:r>
              <a:rPr lang="en-US" sz="2800" b="1" dirty="0" smtClean="0"/>
              <a:t>solution step.</a:t>
            </a:r>
            <a:endParaRPr lang="en-US" sz="2800" b="1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81400" y="2209800"/>
            <a:ext cx="0" cy="191393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05400" y="2209800"/>
            <a:ext cx="0" cy="13716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78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Rex Roar-SoundBible.com-3945628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sycho Scream-SoundBible.com-14419436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t Scream-SoundBible.com-8711915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ppy Dog Barking-SoundBible.com-8713021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w And Bell-SoundBible.com-1243222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rkey Gobble-SoundBible.com-333537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ilet-fl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9" grpId="0" animBg="1"/>
      <p:bldP spid="26" grpId="0" animBg="1"/>
      <p:bldP spid="43" grpId="0" animBg="1"/>
      <p:bldP spid="27" grpId="0"/>
      <p:bldP spid="46" grpId="0" animBg="1"/>
      <p:bldP spid="58" grpId="0"/>
      <p:bldP spid="2" grpId="0"/>
      <p:bldP spid="3" grpId="0" animBg="1"/>
      <p:bldP spid="13" grpId="0"/>
      <p:bldP spid="35" grpId="0"/>
      <p:bldP spid="38" grpId="0"/>
      <p:bldP spid="15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971</Words>
  <Application>Microsoft Office PowerPoint</Application>
  <PresentationFormat>On-screen Show (4:3)</PresentationFormat>
  <Paragraphs>133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Solving Multi-Step Equations</vt:lpstr>
      <vt:lpstr>Multi-Step Equations may require you to:</vt:lpstr>
      <vt:lpstr>Multi-Step Equations – An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  Solve the following &amp; check each of your answers:</vt:lpstr>
      <vt:lpstr>Teacher Answer KEY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260</cp:revision>
  <cp:lastPrinted>2012-10-28T20:20:04Z</cp:lastPrinted>
  <dcterms:created xsi:type="dcterms:W3CDTF">2012-10-28T18:12:59Z</dcterms:created>
  <dcterms:modified xsi:type="dcterms:W3CDTF">2016-02-07T21:20:32Z</dcterms:modified>
</cp:coreProperties>
</file>